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8" r:id="rId3"/>
    <p:sldId id="258" r:id="rId4"/>
    <p:sldId id="269" r:id="rId5"/>
    <p:sldId id="259" r:id="rId6"/>
    <p:sldId id="270" r:id="rId7"/>
    <p:sldId id="271" r:id="rId8"/>
    <p:sldId id="265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8E46"/>
    <a:srgbClr val="5A4A57"/>
    <a:srgbClr val="680B6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2C534-A24D-4E4C-9B0A-23435E405B56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57AF0-C628-48EF-A5CB-2B4A975AE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07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88397-8E2D-4332-A847-2A62999D50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23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62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560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4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42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49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336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PDO</a:t>
            </a:r>
            <a:r>
              <a:rPr lang="zh-CN" altLang="en-US" dirty="0"/>
              <a:t>与</a:t>
            </a:r>
            <a:r>
              <a:rPr lang="en-US" altLang="zh-CN" dirty="0"/>
              <a:t>AMO</a:t>
            </a:r>
            <a:r>
              <a:rPr lang="zh-CN" altLang="en-US" dirty="0"/>
              <a:t>对东亚夏季气候年代际变率影响的相互调制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88397-8E2D-4332-A847-2A62999D50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0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212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2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08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70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928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2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98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87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17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26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56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A603F-8D36-43F3-8B73-710569A81841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4E83E-69C5-4472-80D8-F187F4D17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93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1344831"/>
            <a:ext cx="8115300" cy="2387600"/>
          </a:xfrm>
        </p:spPr>
        <p:txBody>
          <a:bodyPr>
            <a:noAutofit/>
          </a:bodyPr>
          <a:lstStyle/>
          <a:p>
            <a:r>
              <a:rPr lang="en-US" altLang="zh-CN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《</a:t>
            </a:r>
            <a:r>
              <a:rPr lang="zh-CN" altLang="en-US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数值天气预报</a:t>
            </a:r>
            <a:r>
              <a:rPr lang="en-US" altLang="zh-CN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》•</a:t>
            </a:r>
            <a:r>
              <a:rPr lang="zh-CN" altLang="en-US" sz="3600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上机实验</a:t>
            </a:r>
            <a:br>
              <a:rPr lang="en-US" altLang="zh-CN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</a:br>
            <a:r>
              <a:rPr lang="en-US" altLang="zh-CN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Numerical Weather Prediction</a:t>
            </a:r>
            <a:br>
              <a:rPr lang="en-US" altLang="zh-CN" sz="28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</a:br>
            <a:r>
              <a:rPr lang="en-US" altLang="zh-CN" sz="3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Laboratory</a:t>
            </a:r>
            <a:endParaRPr lang="zh-CN" altLang="en-US" sz="36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265831"/>
            <a:ext cx="6858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吴佳根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谢卫宏</a:t>
            </a:r>
            <a:br>
              <a:rPr lang="zh-CN" altLang="zh-CN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</a:br>
            <a:endParaRPr lang="zh-CN" altLang="en-US" sz="2000" dirty="0">
              <a:solidFill>
                <a:schemeClr val="bg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3475" y="4966505"/>
            <a:ext cx="686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School of Atmospheric Sciences, Nanjing University</a:t>
            </a:r>
          </a:p>
          <a:p>
            <a:pPr algn="ctr"/>
            <a:r>
              <a:rPr lang="en-US" altLang="zh-CN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Nanjing, China, 210023</a:t>
            </a:r>
            <a:endParaRPr lang="zh-CN" alt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66" y="137270"/>
            <a:ext cx="1881723" cy="18817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8D72D0-FA24-8F63-BA1B-34439EBADFB1}"/>
              </a:ext>
            </a:extLst>
          </p:cNvPr>
          <p:cNvSpPr txBox="1"/>
          <p:nvPr/>
        </p:nvSpPr>
        <p:spPr>
          <a:xfrm>
            <a:off x="7434470" y="6385245"/>
            <a:ext cx="199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2025-03-10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41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《</a:t>
            </a:r>
            <a:r>
              <a:rPr lang="zh-CN" altLang="en-US" sz="2400" b="1" dirty="0"/>
              <a:t>数值天气预报</a:t>
            </a:r>
            <a:r>
              <a:rPr lang="en-US" altLang="zh-CN" sz="2400" b="1" dirty="0"/>
              <a:t>》 </a:t>
            </a:r>
            <a:r>
              <a:rPr lang="zh-CN" altLang="en-US" sz="2400" b="1" dirty="0"/>
              <a:t>沈桐立等主编，</a:t>
            </a:r>
            <a:r>
              <a:rPr lang="en-US" altLang="zh-CN" sz="2400" b="1" dirty="0"/>
              <a:t>2014.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月重印版，第</a:t>
            </a:r>
            <a:r>
              <a:rPr lang="en-US" altLang="zh-CN" sz="2400" b="1" dirty="0"/>
              <a:t>80</a:t>
            </a:r>
            <a:r>
              <a:rPr lang="zh-CN" altLang="en-US" sz="2400" b="1" dirty="0"/>
              <a:t>页（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），（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），（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b="1" dirty="0"/>
              <a:t>    </a:t>
            </a:r>
            <a:endParaRPr lang="zh-CN" altLang="en-US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4" t="2525" r="6020" b="4401"/>
          <a:stretch/>
        </p:blipFill>
        <p:spPr>
          <a:xfrm rot="10800000">
            <a:off x="3915052" y="2733777"/>
            <a:ext cx="4948062" cy="38754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8801" y="3471169"/>
            <a:ext cx="3376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r>
              <a:rPr lang="zh-CN" altLang="en-US" sz="2000" dirty="0"/>
              <a:t>） 与</a:t>
            </a:r>
            <a:r>
              <a:rPr lang="en-US" altLang="zh-CN" sz="2000" dirty="0"/>
              <a:t>60°N</a:t>
            </a:r>
            <a:r>
              <a:rPr lang="zh-CN" altLang="en-US" sz="2000" dirty="0"/>
              <a:t>相割的极射赤面投影映像平面上制作正方形网格，网格距</a:t>
            </a:r>
            <a:r>
              <a:rPr lang="en-US" altLang="zh-CN" sz="2000" dirty="0"/>
              <a:t>d=500km</a:t>
            </a:r>
            <a:r>
              <a:rPr lang="zh-CN" altLang="en-US" sz="2000" dirty="0"/>
              <a:t>，</a:t>
            </a:r>
            <a:r>
              <a:rPr lang="en-US" altLang="zh-CN" sz="2000" dirty="0"/>
              <a:t>P(I</a:t>
            </a:r>
            <a:r>
              <a:rPr lang="en-US" altLang="zh-CN" sz="2000" baseline="-25000" dirty="0"/>
              <a:t>n</a:t>
            </a:r>
            <a:r>
              <a:rPr lang="en-US" altLang="zh-CN" sz="2000" dirty="0"/>
              <a:t>=-4,J</a:t>
            </a:r>
            <a:r>
              <a:rPr lang="en-US" altLang="zh-CN" sz="2000" baseline="-25000" dirty="0"/>
              <a:t>n</a:t>
            </a:r>
            <a:r>
              <a:rPr lang="en-US" altLang="zh-CN" sz="2000" dirty="0"/>
              <a:t>=8)</a:t>
            </a:r>
            <a:endParaRPr lang="zh-CN" altLang="en-US" sz="20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519978C-340C-4115-BBE5-DCEA8C49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76590"/>
            <a:ext cx="78867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94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7300" y="176590"/>
            <a:ext cx="78867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7190" y="1784982"/>
            <a:ext cx="7833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/>
              <a:t>）与</a:t>
            </a:r>
            <a:r>
              <a:rPr lang="en-US" altLang="zh-CN" sz="2000" dirty="0"/>
              <a:t>30°N</a:t>
            </a:r>
            <a:r>
              <a:rPr lang="zh-CN" altLang="en-US" sz="2000" dirty="0"/>
              <a:t>和</a:t>
            </a:r>
            <a:r>
              <a:rPr lang="en-US" altLang="zh-CN" sz="2000" dirty="0"/>
              <a:t>60°N</a:t>
            </a:r>
            <a:r>
              <a:rPr lang="zh-CN" altLang="en-US" sz="2000" dirty="0"/>
              <a:t>相割的</a:t>
            </a:r>
            <a:r>
              <a:rPr lang="en-US" altLang="zh-CN" sz="2000" dirty="0"/>
              <a:t>Lambert</a:t>
            </a:r>
            <a:r>
              <a:rPr lang="zh-CN" altLang="en-US" sz="2000" dirty="0"/>
              <a:t>投影映像平面上制作正方形网格，网格距</a:t>
            </a:r>
            <a:r>
              <a:rPr lang="en-US" altLang="zh-CN" sz="2000" dirty="0"/>
              <a:t>d=300km</a:t>
            </a:r>
            <a:r>
              <a:rPr lang="zh-CN" altLang="en-US" sz="2000" dirty="0"/>
              <a:t>，</a:t>
            </a:r>
            <a:r>
              <a:rPr lang="en-US" altLang="zh-CN" sz="2000" dirty="0"/>
              <a:t>P(I</a:t>
            </a:r>
            <a:r>
              <a:rPr lang="en-US" altLang="zh-CN" sz="2000" baseline="-25000" dirty="0"/>
              <a:t>n</a:t>
            </a:r>
            <a:r>
              <a:rPr lang="en-US" altLang="zh-CN" sz="2000" dirty="0"/>
              <a:t>=5,J</a:t>
            </a:r>
            <a:r>
              <a:rPr lang="en-US" altLang="zh-CN" sz="2000" baseline="-25000" dirty="0"/>
              <a:t>n</a:t>
            </a:r>
            <a:r>
              <a:rPr lang="en-US" altLang="zh-CN" sz="2000" dirty="0"/>
              <a:t>=15)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" t="16086" r="5596" b="9664"/>
          <a:stretch/>
        </p:blipFill>
        <p:spPr>
          <a:xfrm rot="10800000">
            <a:off x="1401956" y="2617896"/>
            <a:ext cx="6123880" cy="38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0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0840" y="1695145"/>
            <a:ext cx="789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/>
              <a:t>）与</a:t>
            </a:r>
            <a:r>
              <a:rPr lang="en-US" altLang="zh-CN" sz="2000" dirty="0"/>
              <a:t>22.5°N</a:t>
            </a:r>
            <a:r>
              <a:rPr lang="zh-CN" altLang="en-US" sz="2000" dirty="0"/>
              <a:t>和</a:t>
            </a:r>
            <a:r>
              <a:rPr lang="en-US" altLang="zh-CN" sz="2000" dirty="0"/>
              <a:t>22.5°S</a:t>
            </a:r>
            <a:r>
              <a:rPr lang="zh-CN" altLang="en-US" sz="2000" dirty="0"/>
              <a:t>相割的</a:t>
            </a:r>
            <a:r>
              <a:rPr lang="en-US" altLang="zh-CN" sz="2000" dirty="0"/>
              <a:t>Mercator</a:t>
            </a:r>
            <a:r>
              <a:rPr lang="zh-CN" altLang="en-US" sz="2000" dirty="0"/>
              <a:t>投影映像平面上制作正方形网格，网格距</a:t>
            </a:r>
            <a:r>
              <a:rPr lang="en-US" altLang="zh-CN" sz="2000" dirty="0"/>
              <a:t>d=200km</a:t>
            </a:r>
            <a:r>
              <a:rPr lang="zh-CN" altLang="en-US" sz="2000" dirty="0"/>
              <a:t>，</a:t>
            </a:r>
            <a:r>
              <a:rPr lang="en-US" altLang="zh-CN" sz="2000" dirty="0"/>
              <a:t>P(J</a:t>
            </a:r>
            <a:r>
              <a:rPr lang="en-US" altLang="zh-CN" sz="2000" baseline="-25000" dirty="0"/>
              <a:t>e</a:t>
            </a:r>
            <a:r>
              <a:rPr lang="en-US" altLang="zh-CN" sz="2000" dirty="0"/>
              <a:t>=3)</a:t>
            </a:r>
            <a:r>
              <a:rPr lang="zh-CN" altLang="en-US" sz="2000" dirty="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10" t="10734" r="11549" b="9021"/>
          <a:stretch/>
        </p:blipFill>
        <p:spPr>
          <a:xfrm rot="16200000">
            <a:off x="2697897" y="1273874"/>
            <a:ext cx="3779655" cy="6507751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B63AEF8-DBC8-49AF-93FC-E02D6EEB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76590"/>
            <a:ext cx="78867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70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42883"/>
              </p:ext>
            </p:extLst>
          </p:nvPr>
        </p:nvGraphicFramePr>
        <p:xfrm>
          <a:off x="1621722" y="2111055"/>
          <a:ext cx="5668311" cy="3291426"/>
        </p:xfrm>
        <a:graphic>
          <a:graphicData uri="http://schemas.openxmlformats.org/drawingml/2006/table">
            <a:tbl>
              <a:tblPr firstRow="1" firstCol="1" bandRow="1"/>
              <a:tblGrid>
                <a:gridCol w="2178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2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1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点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网格中心点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42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zh-CN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极距</a:t>
                      </a:r>
                      <a:endParaRPr lang="en-US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（单位：</a:t>
                      </a: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km</a:t>
                      </a:r>
                      <a:r>
                        <a:rPr lang="zh-CN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42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zh-CN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地图放大系数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  <a:tabLst>
                          <a:tab pos="438150" algn="l"/>
                        </a:tabLs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42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 Coriolis</a:t>
                      </a:r>
                      <a:r>
                        <a:rPr lang="zh-CN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42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φ纬度</a:t>
                      </a:r>
                      <a:endParaRPr lang="en-US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（单位：°）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657129" y="5726791"/>
                <a:ext cx="4154732" cy="49244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,∅…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129" y="5726791"/>
                <a:ext cx="415473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4D270F76-CFDA-4BDA-A7DC-93B07747BDDA}"/>
              </a:ext>
            </a:extLst>
          </p:cNvPr>
          <p:cNvSpPr txBox="1">
            <a:spLocks/>
          </p:cNvSpPr>
          <p:nvPr/>
        </p:nvSpPr>
        <p:spPr>
          <a:xfrm>
            <a:off x="1257300" y="17659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47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08" y="2416951"/>
            <a:ext cx="4549935" cy="3413398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不同投影类型下地图放大系数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和极距</a:t>
            </a:r>
            <a:r>
              <a:rPr lang="en-US" altLang="zh-CN" sz="2400" b="1" dirty="0"/>
              <a:t>l</a:t>
            </a:r>
            <a:r>
              <a:rPr lang="zh-CN" altLang="en-US" sz="2400" b="1" dirty="0"/>
              <a:t>随纬度的变化</a:t>
            </a:r>
            <a:endParaRPr lang="zh-CN" altLang="en-US" sz="1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" y="2422414"/>
            <a:ext cx="4542652" cy="3407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497117" y="5910867"/>
                <a:ext cx="2149763" cy="49244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3200" dirty="0"/>
                  <a:t>…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17" y="5910867"/>
                <a:ext cx="2149763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22892" r="-10141" b="-4698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556244" y="4391227"/>
                <a:ext cx="2023150" cy="43088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𝐸𝑥𝑎𝑚𝑝𝑙𝑒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44" y="4391227"/>
                <a:ext cx="202315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标题 1">
            <a:extLst>
              <a:ext uri="{FF2B5EF4-FFF2-40B4-BE49-F238E27FC236}">
                <a16:creationId xmlns:a16="http://schemas.microsoft.com/office/drawing/2014/main" id="{2F482FB7-55A5-412E-A697-E33C1A06491C}"/>
              </a:ext>
            </a:extLst>
          </p:cNvPr>
          <p:cNvSpPr txBox="1">
            <a:spLocks/>
          </p:cNvSpPr>
          <p:nvPr/>
        </p:nvSpPr>
        <p:spPr>
          <a:xfrm>
            <a:off x="1257300" y="17659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091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作业请在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两周内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后上交到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教学立方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夹命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_homework2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内应包括“源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上机报告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(word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，结果和分析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Font typeface="Wingdings" panose="05000000000000000000" pitchFamily="2" charset="2"/>
              <a:buChar char="Ø"/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5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独立完成</a:t>
            </a:r>
            <a:r>
              <a:rPr lang="zh-CN" altLang="en-US" sz="35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，请勿抄袭</a:t>
            </a:r>
            <a:endParaRPr lang="zh-CN" altLang="zh-CN" sz="3500" b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72CAB98-4B1F-9F1B-A468-C56E4921EE97}"/>
              </a:ext>
            </a:extLst>
          </p:cNvPr>
          <p:cNvSpPr txBox="1">
            <a:spLocks/>
          </p:cNvSpPr>
          <p:nvPr/>
        </p:nvSpPr>
        <p:spPr>
          <a:xfrm>
            <a:off x="1257300" y="19369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13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14351" y="2583539"/>
            <a:ext cx="7981580" cy="1242736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2760954"/>
            <a:ext cx="8115300" cy="873819"/>
          </a:xfrm>
        </p:spPr>
        <p:txBody>
          <a:bodyPr>
            <a:noAutofit/>
          </a:bodyPr>
          <a:lstStyle/>
          <a:p>
            <a:r>
              <a:rPr lang="en-US" altLang="zh-CN" sz="54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Thank You</a:t>
            </a:r>
            <a:r>
              <a:rPr lang="zh-CN" altLang="en-US" sz="54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！</a:t>
            </a:r>
            <a:endParaRPr lang="zh-CN" altLang="en-US" sz="48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" y="258351"/>
            <a:ext cx="1722268" cy="17222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74" y="258351"/>
            <a:ext cx="1664570" cy="16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9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492</TotalTime>
  <Words>325</Words>
  <Application>Microsoft Office PowerPoint</Application>
  <PresentationFormat>全屏显示(4:3)</PresentationFormat>
  <Paragraphs>44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Cambria Math</vt:lpstr>
      <vt:lpstr>Comic Sans MS</vt:lpstr>
      <vt:lpstr>Wingdings</vt:lpstr>
      <vt:lpstr>Office 主题</vt:lpstr>
      <vt:lpstr>《数值天气预报》•上机实验 Numerical Weather Prediction Laboratory</vt:lpstr>
      <vt:lpstr>上机实习2</vt:lpstr>
      <vt:lpstr>上机实习2</vt:lpstr>
      <vt:lpstr>上机实习2</vt:lpstr>
      <vt:lpstr>PowerPoint 演示文稿</vt:lpstr>
      <vt:lpstr>PowerPoint 演示文稿</vt:lpstr>
      <vt:lpstr>PowerPoint 演示文稿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数值天气预报 上机实验 Numerical Weather Prediction Laboratory</dc:title>
  <dc:creator>张志琦</dc:creator>
  <cp:lastModifiedBy>吴 佳根</cp:lastModifiedBy>
  <cp:revision>188</cp:revision>
  <dcterms:created xsi:type="dcterms:W3CDTF">2016-03-03T13:01:13Z</dcterms:created>
  <dcterms:modified xsi:type="dcterms:W3CDTF">2025-03-09T09:24:45Z</dcterms:modified>
</cp:coreProperties>
</file>